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Pathway Gothic One" charset="1" panose="0200050605000002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https://www.ibm.com/in-en/topics/geospatial-data"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227" r="0" b="12227"/>
          <a:stretch>
            <a:fillRect/>
          </a:stretch>
        </p:blipFill>
        <p:spPr>
          <a:xfrm>
            <a:off x="0" y="0"/>
            <a:ext cx="18288000" cy="10287000"/>
          </a:xfrm>
          <a:prstGeom prst="rect">
            <a:avLst/>
          </a:prstGeom>
        </p:spPr>
      </p:pic>
      <p:grpSp>
        <p:nvGrpSpPr>
          <p:cNvPr name="Group 3" id="3"/>
          <p:cNvGrpSpPr/>
          <p:nvPr/>
        </p:nvGrpSpPr>
        <p:grpSpPr>
          <a:xfrm rot="0">
            <a:off x="1611802" y="1302317"/>
            <a:ext cx="15064396" cy="7682365"/>
            <a:chOff x="0" y="0"/>
            <a:chExt cx="20085861" cy="10243154"/>
          </a:xfrm>
        </p:grpSpPr>
        <p:sp>
          <p:nvSpPr>
            <p:cNvPr name="TextBox 4" id="4"/>
            <p:cNvSpPr txBox="true"/>
            <p:nvPr/>
          </p:nvSpPr>
          <p:spPr>
            <a:xfrm rot="0">
              <a:off x="0" y="219075"/>
              <a:ext cx="20085861" cy="8974040"/>
            </a:xfrm>
            <a:prstGeom prst="rect">
              <a:avLst/>
            </a:prstGeom>
          </p:spPr>
          <p:txBody>
            <a:bodyPr anchor="t" rtlCol="false" tIns="0" lIns="0" bIns="0" rIns="0">
              <a:spAutoFit/>
            </a:bodyPr>
            <a:lstStyle/>
            <a:p>
              <a:pPr algn="ctr">
                <a:lnSpc>
                  <a:spcPts val="12400"/>
                </a:lnSpc>
              </a:pPr>
              <a:r>
                <a:rPr lang="en-US" sz="12400">
                  <a:solidFill>
                    <a:srgbClr val="FFFFFF"/>
                  </a:solidFill>
                  <a:latin typeface="Pathway Gothic One Bold"/>
                </a:rPr>
                <a:t>STORAGE AND ORGANIZATION OF LARGE GEOSPATIAL DATASETS ON A DISTRIBUTED BLOCKCHAIN </a:t>
              </a:r>
            </a:p>
            <a:p>
              <a:pPr algn="ctr">
                <a:lnSpc>
                  <a:spcPts val="14500"/>
                </a:lnSpc>
              </a:pPr>
            </a:p>
          </p:txBody>
        </p:sp>
        <p:sp>
          <p:nvSpPr>
            <p:cNvPr name="TextBox 5" id="5"/>
            <p:cNvSpPr txBox="true"/>
            <p:nvPr/>
          </p:nvSpPr>
          <p:spPr>
            <a:xfrm rot="0">
              <a:off x="0" y="9582754"/>
              <a:ext cx="20085861" cy="660400"/>
            </a:xfrm>
            <a:prstGeom prst="rect">
              <a:avLst/>
            </a:prstGeom>
          </p:spPr>
          <p:txBody>
            <a:bodyPr anchor="t" rtlCol="false" tIns="0" lIns="0" bIns="0" rIns="0">
              <a:spAutoFit/>
            </a:bodyPr>
            <a:lstStyle/>
            <a:p>
              <a:pPr algn="ctr">
                <a:lnSpc>
                  <a:spcPts val="3960"/>
                </a:lnSpc>
              </a:pPr>
              <a:r>
                <a:rPr lang="en-US" sz="3300">
                  <a:solidFill>
                    <a:srgbClr val="FFFFFF"/>
                  </a:solidFill>
                  <a:latin typeface="Clear Sans Regular"/>
                </a:rPr>
                <a:t>Shivanshu Singh | Ayush Tah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11386638" y="4170045"/>
            <a:ext cx="5872662" cy="1927860"/>
          </a:xfrm>
          <a:prstGeom prst="rect">
            <a:avLst/>
          </a:prstGeom>
        </p:spPr>
        <p:txBody>
          <a:bodyPr anchor="t" rtlCol="false" tIns="0" lIns="0" bIns="0" rIns="0">
            <a:spAutoFit/>
          </a:bodyPr>
          <a:lstStyle/>
          <a:p>
            <a:pPr>
              <a:lnSpc>
                <a:spcPts val="3870"/>
              </a:lnSpc>
            </a:pPr>
            <a:r>
              <a:rPr lang="en-US" sz="3000">
                <a:solidFill>
                  <a:srgbClr val="FFFFFF"/>
                </a:solidFill>
                <a:latin typeface="Clear Sans Regular Bold"/>
              </a:rPr>
              <a:t>We will also try to work on a GUI interface or a web app with which the user can easily interact with the system and use it efficiently. </a:t>
            </a:r>
          </a:p>
        </p:txBody>
      </p:sp>
      <p:sp>
        <p:nvSpPr>
          <p:cNvPr name="TextBox 4" id="4"/>
          <p:cNvSpPr txBox="true"/>
          <p:nvPr/>
        </p:nvSpPr>
        <p:spPr>
          <a:xfrm rot="0">
            <a:off x="1028700" y="2226945"/>
            <a:ext cx="5872662" cy="5814060"/>
          </a:xfrm>
          <a:prstGeom prst="rect">
            <a:avLst/>
          </a:prstGeom>
        </p:spPr>
        <p:txBody>
          <a:bodyPr anchor="t" rtlCol="false" tIns="0" lIns="0" bIns="0" rIns="0">
            <a:spAutoFit/>
          </a:bodyPr>
          <a:lstStyle/>
          <a:p>
            <a:pPr>
              <a:lnSpc>
                <a:spcPts val="3870"/>
              </a:lnSpc>
            </a:pPr>
            <a:r>
              <a:rPr lang="en-US" sz="3000">
                <a:solidFill>
                  <a:srgbClr val="FFFFFE"/>
                </a:solidFill>
                <a:latin typeface="Clear Sans Regular Bold"/>
              </a:rPr>
              <a:t>Now , the problem stated is listed in SIH and a sample data set is also provided which only contains .tiff files and they are large size high quality images. So we are first trying to implement the system and optimize it for the .tiff file format and experiment how it plays with it and upon receiving satisfactory result we would like to move to different formats.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2174116" y="3483610"/>
            <a:ext cx="5986410" cy="3567431"/>
          </a:xfrm>
          <a:prstGeom prst="rect">
            <a:avLst/>
          </a:prstGeom>
        </p:spPr>
        <p:txBody>
          <a:bodyPr anchor="t" rtlCol="false" tIns="0" lIns="0" bIns="0" rIns="0">
            <a:spAutoFit/>
          </a:bodyPr>
          <a:lstStyle/>
          <a:p>
            <a:pPr algn="just">
              <a:lnSpc>
                <a:spcPts val="13700"/>
              </a:lnSpc>
            </a:pPr>
            <a:r>
              <a:rPr lang="en-US" sz="13700">
                <a:solidFill>
                  <a:srgbClr val="1B1B1B"/>
                </a:solidFill>
                <a:latin typeface="Pathway Gothic One"/>
              </a:rPr>
              <a:t>PROBLEM STATEMENT</a:t>
            </a:r>
          </a:p>
        </p:txBody>
      </p:sp>
      <p:sp>
        <p:nvSpPr>
          <p:cNvPr name="TextBox 4" id="4"/>
          <p:cNvSpPr txBox="true"/>
          <p:nvPr/>
        </p:nvSpPr>
        <p:spPr>
          <a:xfrm rot="0">
            <a:off x="10406801" y="1984058"/>
            <a:ext cx="5589460" cy="6299835"/>
          </a:xfrm>
          <a:prstGeom prst="rect">
            <a:avLst/>
          </a:prstGeom>
        </p:spPr>
        <p:txBody>
          <a:bodyPr anchor="t" rtlCol="false" tIns="0" lIns="0" bIns="0" rIns="0">
            <a:spAutoFit/>
          </a:bodyPr>
          <a:lstStyle/>
          <a:p>
            <a:pPr>
              <a:lnSpc>
                <a:spcPts val="3870"/>
              </a:lnSpc>
            </a:pPr>
            <a:r>
              <a:rPr lang="en-US" sz="3000">
                <a:solidFill>
                  <a:srgbClr val="1B1B1B"/>
                </a:solidFill>
                <a:latin typeface="Clear Sans Regular Bold"/>
              </a:rPr>
              <a:t>Ever-growing geospatial data requires secure and scalable storage for archiving data. Block chain-based technologies can offer strong byzantine fault tolerance and distributed data storage and access. However currently there are no mature options for storing and organizing large geospatial datasets on a distributed blockchain.</a:t>
            </a:r>
          </a:p>
          <a:p>
            <a:pPr>
              <a:lnSpc>
                <a:spcPts val="387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022" r="0" b="8022"/>
          <a:stretch>
            <a:fillRect/>
          </a:stretch>
        </p:blipFill>
        <p:spPr>
          <a:xfrm>
            <a:off x="0" y="0"/>
            <a:ext cx="18288000" cy="10287000"/>
          </a:xfrm>
          <a:prstGeom prst="rect">
            <a:avLst/>
          </a:prstGeom>
        </p:spPr>
      </p:pic>
      <p:sp>
        <p:nvSpPr>
          <p:cNvPr name="TextBox 3" id="3"/>
          <p:cNvSpPr txBox="true"/>
          <p:nvPr/>
        </p:nvSpPr>
        <p:spPr>
          <a:xfrm rot="0">
            <a:off x="10505330" y="1255395"/>
            <a:ext cx="5872662" cy="7757160"/>
          </a:xfrm>
          <a:prstGeom prst="rect">
            <a:avLst/>
          </a:prstGeom>
        </p:spPr>
        <p:txBody>
          <a:bodyPr anchor="t" rtlCol="false" tIns="0" lIns="0" bIns="0" rIns="0">
            <a:spAutoFit/>
          </a:bodyPr>
          <a:lstStyle/>
          <a:p>
            <a:pPr>
              <a:lnSpc>
                <a:spcPts val="3870"/>
              </a:lnSpc>
            </a:pPr>
            <a:r>
              <a:rPr lang="en-US" sz="3000">
                <a:solidFill>
                  <a:srgbClr val="ECEFEF"/>
                </a:solidFill>
                <a:latin typeface="Clear Sans Regular Bold"/>
                <a:hlinkClick r:id="rId3" tooltip="https://www.ibm.com/in-en/topics/geospatial-data"/>
              </a:rPr>
              <a:t>Geospatial data is information that describes objects, events or other features with a location on or near the surface of the earth. It combines location information and attribute information with temporal information</a:t>
            </a:r>
            <a:r>
              <a:rPr lang="en-US" sz="3000">
                <a:solidFill>
                  <a:srgbClr val="ECEFEF"/>
                </a:solidFill>
                <a:latin typeface="Clear Sans Regular"/>
              </a:rPr>
              <a:t>.</a:t>
            </a:r>
          </a:p>
          <a:p>
            <a:pPr>
              <a:lnSpc>
                <a:spcPts val="3870"/>
              </a:lnSpc>
            </a:pPr>
          </a:p>
          <a:p>
            <a:pPr>
              <a:lnSpc>
                <a:spcPts val="3870"/>
              </a:lnSpc>
            </a:pPr>
            <a:r>
              <a:rPr lang="en-US" sz="3000">
                <a:solidFill>
                  <a:srgbClr val="ECEFEF"/>
                </a:solidFill>
                <a:latin typeface="Clear Sans Regular Bold"/>
              </a:rPr>
              <a:t>In layman's terms, Geospatial Data Contains the data associated with places on earth. It consists primarily of 2 data models, vector(longitude, latitude etc) and raster data(temperatures, land type etc).</a:t>
            </a:r>
          </a:p>
        </p:txBody>
      </p:sp>
      <p:sp>
        <p:nvSpPr>
          <p:cNvPr name="TextBox 4" id="4"/>
          <p:cNvSpPr txBox="true"/>
          <p:nvPr/>
        </p:nvSpPr>
        <p:spPr>
          <a:xfrm rot="0">
            <a:off x="2575164" y="2863210"/>
            <a:ext cx="5557951" cy="4779655"/>
          </a:xfrm>
          <a:prstGeom prst="rect">
            <a:avLst/>
          </a:prstGeom>
        </p:spPr>
        <p:txBody>
          <a:bodyPr anchor="t" rtlCol="false" tIns="0" lIns="0" bIns="0" rIns="0">
            <a:spAutoFit/>
          </a:bodyPr>
          <a:lstStyle/>
          <a:p>
            <a:pPr>
              <a:lnSpc>
                <a:spcPts val="12300"/>
              </a:lnSpc>
            </a:pPr>
            <a:r>
              <a:rPr lang="en-US" sz="12300">
                <a:solidFill>
                  <a:srgbClr val="ECEFEF"/>
                </a:solidFill>
                <a:latin typeface="Pathway Gothic One"/>
              </a:rPr>
              <a:t>WHAT IS GEOSPATIAL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3000"/>
          </a:blip>
          <a:srcRect l="0" t="7812" r="0" b="7812"/>
          <a:stretch>
            <a:fillRect/>
          </a:stretch>
        </p:blipFill>
        <p:spPr>
          <a:xfrm>
            <a:off x="0" y="0"/>
            <a:ext cx="18288000" cy="10287000"/>
          </a:xfrm>
          <a:prstGeom prst="rect">
            <a:avLst/>
          </a:prstGeom>
        </p:spPr>
      </p:pic>
      <p:sp>
        <p:nvSpPr>
          <p:cNvPr name="TextBox 3" id="3"/>
          <p:cNvSpPr txBox="true"/>
          <p:nvPr/>
        </p:nvSpPr>
        <p:spPr>
          <a:xfrm rot="0">
            <a:off x="779902" y="2563495"/>
            <a:ext cx="8364098" cy="5340986"/>
          </a:xfrm>
          <a:prstGeom prst="rect">
            <a:avLst/>
          </a:prstGeom>
        </p:spPr>
        <p:txBody>
          <a:bodyPr anchor="t" rtlCol="false" tIns="0" lIns="0" bIns="0" rIns="0">
            <a:spAutoFit/>
          </a:bodyPr>
          <a:lstStyle/>
          <a:p>
            <a:pPr algn="ctr">
              <a:lnSpc>
                <a:spcPts val="10400"/>
              </a:lnSpc>
            </a:pPr>
            <a:r>
              <a:rPr lang="en-US" sz="10400">
                <a:solidFill>
                  <a:srgbClr val="1B1B1B"/>
                </a:solidFill>
                <a:latin typeface="Pathway Gothic One"/>
              </a:rPr>
              <a:t>WHY STORING AND ORGANIZING LARGE GEOSPATIAL DATASET IS IMPORTANT?</a:t>
            </a:r>
          </a:p>
        </p:txBody>
      </p:sp>
      <p:sp>
        <p:nvSpPr>
          <p:cNvPr name="TextBox 4" id="4"/>
          <p:cNvSpPr txBox="true"/>
          <p:nvPr/>
        </p:nvSpPr>
        <p:spPr>
          <a:xfrm rot="0">
            <a:off x="9998002" y="1984058"/>
            <a:ext cx="7686035" cy="6299835"/>
          </a:xfrm>
          <a:prstGeom prst="rect">
            <a:avLst/>
          </a:prstGeom>
        </p:spPr>
        <p:txBody>
          <a:bodyPr anchor="t" rtlCol="false" tIns="0" lIns="0" bIns="0" rIns="0">
            <a:spAutoFit/>
          </a:bodyPr>
          <a:lstStyle/>
          <a:p>
            <a:pPr marL="647700" indent="-323850" lvl="1">
              <a:lnSpc>
                <a:spcPts val="3870"/>
              </a:lnSpc>
              <a:buFont typeface="Arial"/>
              <a:buChar char="•"/>
            </a:pPr>
            <a:r>
              <a:rPr lang="en-US" sz="3000">
                <a:solidFill>
                  <a:srgbClr val="000000"/>
                </a:solidFill>
                <a:latin typeface="Clear Sans Regular"/>
              </a:rPr>
              <a:t>It is estimated that 100 TB of weather-related data is generated daily. This alone presents considerable storage and access problems for most organizations.</a:t>
            </a:r>
          </a:p>
          <a:p>
            <a:pPr marL="647700" indent="-323850" lvl="1">
              <a:lnSpc>
                <a:spcPts val="3870"/>
              </a:lnSpc>
              <a:buFont typeface="Arial"/>
              <a:buChar char="•"/>
            </a:pPr>
            <a:r>
              <a:rPr lang="en-US" sz="3000">
                <a:solidFill>
                  <a:srgbClr val="000000"/>
                </a:solidFill>
                <a:latin typeface="Clear Sans Regular"/>
              </a:rPr>
              <a:t>Geospatial data typically involves large sets of spatial data gathered from many diverse sources in varying formats and can include variety of information. </a:t>
            </a:r>
          </a:p>
          <a:p>
            <a:pPr marL="647700" indent="-323850" lvl="1">
              <a:lnSpc>
                <a:spcPts val="3870"/>
              </a:lnSpc>
              <a:buFont typeface="Arial"/>
              <a:buChar char="•"/>
            </a:pPr>
            <a:r>
              <a:rPr lang="en-US" sz="3000">
                <a:solidFill>
                  <a:srgbClr val="000000"/>
                </a:solidFill>
                <a:latin typeface="Clear Sans Regular"/>
              </a:rPr>
              <a:t>Since information from geospatial data are very useful, we need to figure out a way of how to store and organize large datasets, so that it can be easily accessed.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340" r="0" b="11340"/>
          <a:stretch>
            <a:fillRect/>
          </a:stretch>
        </p:blipFill>
        <p:spPr>
          <a:xfrm>
            <a:off x="0" y="0"/>
            <a:ext cx="18288000" cy="10287000"/>
          </a:xfrm>
          <a:prstGeom prst="rect">
            <a:avLst/>
          </a:prstGeom>
        </p:spPr>
      </p:pic>
      <p:sp>
        <p:nvSpPr>
          <p:cNvPr name="TextBox 3" id="3"/>
          <p:cNvSpPr txBox="true"/>
          <p:nvPr/>
        </p:nvSpPr>
        <p:spPr>
          <a:xfrm rot="0">
            <a:off x="9998002" y="2712720"/>
            <a:ext cx="7686035" cy="4842510"/>
          </a:xfrm>
          <a:prstGeom prst="rect">
            <a:avLst/>
          </a:prstGeom>
        </p:spPr>
        <p:txBody>
          <a:bodyPr anchor="t" rtlCol="false" tIns="0" lIns="0" bIns="0" rIns="0">
            <a:spAutoFit/>
          </a:bodyPr>
          <a:lstStyle/>
          <a:p>
            <a:pPr>
              <a:lnSpc>
                <a:spcPts val="3870"/>
              </a:lnSpc>
            </a:pPr>
            <a:r>
              <a:rPr lang="en-US" sz="3000">
                <a:solidFill>
                  <a:srgbClr val="000000"/>
                </a:solidFill>
                <a:latin typeface="Clear Sans Regular Bold"/>
              </a:rPr>
              <a:t>Some file formats associated with geospatial data:</a:t>
            </a:r>
          </a:p>
          <a:p>
            <a:pPr marL="647700" indent="-323850" lvl="1">
              <a:lnSpc>
                <a:spcPts val="3870"/>
              </a:lnSpc>
              <a:buFont typeface="Arial"/>
              <a:buChar char="•"/>
            </a:pPr>
            <a:r>
              <a:rPr lang="en-US" sz="3000">
                <a:solidFill>
                  <a:srgbClr val="000000"/>
                </a:solidFill>
                <a:latin typeface="Clear Sans Regular Bold"/>
              </a:rPr>
              <a:t>shapefiles (.ship)</a:t>
            </a:r>
          </a:p>
          <a:p>
            <a:pPr marL="647700" indent="-323850" lvl="1">
              <a:lnSpc>
                <a:spcPts val="3870"/>
              </a:lnSpc>
              <a:buFont typeface="Arial"/>
              <a:buChar char="•"/>
            </a:pPr>
            <a:r>
              <a:rPr lang="en-US" sz="3000">
                <a:solidFill>
                  <a:srgbClr val="000000"/>
                </a:solidFill>
                <a:latin typeface="Clear Sans Regular Bold"/>
              </a:rPr>
              <a:t>geodatabase (.gdb)</a:t>
            </a:r>
          </a:p>
          <a:p>
            <a:pPr marL="647700" indent="-323850" lvl="1">
              <a:lnSpc>
                <a:spcPts val="3870"/>
              </a:lnSpc>
              <a:buFont typeface="Arial"/>
              <a:buChar char="•"/>
            </a:pPr>
            <a:r>
              <a:rPr lang="en-US" sz="3000">
                <a:solidFill>
                  <a:srgbClr val="000000"/>
                </a:solidFill>
                <a:latin typeface="Clear Sans Regular Bold"/>
              </a:rPr>
              <a:t>keyhole markup language (.kml or .kmz)</a:t>
            </a:r>
          </a:p>
          <a:p>
            <a:pPr marL="647700" indent="-323850" lvl="1">
              <a:lnSpc>
                <a:spcPts val="3870"/>
              </a:lnSpc>
              <a:buFont typeface="Arial"/>
              <a:buChar char="•"/>
            </a:pPr>
            <a:r>
              <a:rPr lang="en-US" sz="3000">
                <a:solidFill>
                  <a:srgbClr val="000000"/>
                </a:solidFill>
                <a:latin typeface="Clear Sans Regular Bold"/>
              </a:rPr>
              <a:t>GeoTIFF (.tiff)</a:t>
            </a:r>
          </a:p>
          <a:p>
            <a:pPr marL="647700" indent="-323850" lvl="1">
              <a:lnSpc>
                <a:spcPts val="3870"/>
              </a:lnSpc>
              <a:buFont typeface="Arial"/>
              <a:buChar char="•"/>
            </a:pPr>
            <a:r>
              <a:rPr lang="en-US" sz="3000">
                <a:solidFill>
                  <a:srgbClr val="000000"/>
                </a:solidFill>
                <a:latin typeface="Clear Sans Regular Bold"/>
              </a:rPr>
              <a:t>comma-separated values (.csv)</a:t>
            </a:r>
          </a:p>
          <a:p>
            <a:pPr marL="647700" indent="-323850" lvl="1">
              <a:lnSpc>
                <a:spcPts val="3870"/>
              </a:lnSpc>
              <a:buFont typeface="Arial"/>
              <a:buChar char="•"/>
            </a:pPr>
            <a:r>
              <a:rPr lang="en-US" sz="3000">
                <a:solidFill>
                  <a:srgbClr val="000000"/>
                </a:solidFill>
                <a:latin typeface="Clear Sans Regular Bold"/>
              </a:rPr>
              <a:t>GeoJSON (.json)</a:t>
            </a:r>
          </a:p>
          <a:p>
            <a:pPr marL="647700" indent="-323850" lvl="1">
              <a:lnSpc>
                <a:spcPts val="3870"/>
              </a:lnSpc>
              <a:buFont typeface="Arial"/>
              <a:buChar char="•"/>
            </a:pPr>
            <a:r>
              <a:rPr lang="en-US" sz="3000">
                <a:solidFill>
                  <a:srgbClr val="000000"/>
                </a:solidFill>
                <a:latin typeface="Clear Sans Regular Bold"/>
              </a:rPr>
              <a:t>GPS Exchange Format (.gpx)</a:t>
            </a:r>
          </a:p>
          <a:p>
            <a:pPr marL="647700" indent="-323850" lvl="1">
              <a:lnSpc>
                <a:spcPts val="3870"/>
              </a:lnSpc>
              <a:buFont typeface="Arial"/>
              <a:buChar char="•"/>
            </a:pPr>
            <a:r>
              <a:rPr lang="en-US" sz="3000">
                <a:solidFill>
                  <a:srgbClr val="000000"/>
                </a:solidFill>
                <a:latin typeface="Clear Sans Regular Bold"/>
              </a:rPr>
              <a:t>LiDAR point cloud data (.las)</a:t>
            </a:r>
          </a:p>
        </p:txBody>
      </p:sp>
      <p:sp>
        <p:nvSpPr>
          <p:cNvPr name="TextBox 4" id="4"/>
          <p:cNvSpPr txBox="true"/>
          <p:nvPr/>
        </p:nvSpPr>
        <p:spPr>
          <a:xfrm rot="0">
            <a:off x="2381896" y="3467085"/>
            <a:ext cx="6303864" cy="3505230"/>
          </a:xfrm>
          <a:prstGeom prst="rect">
            <a:avLst/>
          </a:prstGeom>
        </p:spPr>
        <p:txBody>
          <a:bodyPr anchor="t" rtlCol="false" tIns="0" lIns="0" bIns="0" rIns="0">
            <a:spAutoFit/>
          </a:bodyPr>
          <a:lstStyle/>
          <a:p>
            <a:pPr>
              <a:lnSpc>
                <a:spcPts val="9001"/>
              </a:lnSpc>
            </a:pPr>
            <a:r>
              <a:rPr lang="en-US" sz="9001">
                <a:solidFill>
                  <a:srgbClr val="000000"/>
                </a:solidFill>
                <a:latin typeface="Pathway Gothic One"/>
              </a:rPr>
              <a:t>WHAT ARE THE FILES ASSOCIATED WITH SAID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500" t="21875" r="1250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019123" y="7012789"/>
            <a:ext cx="3683930" cy="3037626"/>
          </a:xfrm>
          <a:prstGeom prst="rect">
            <a:avLst/>
          </a:prstGeom>
        </p:spPr>
      </p:pic>
      <p:sp>
        <p:nvSpPr>
          <p:cNvPr name="TextBox 4" id="4"/>
          <p:cNvSpPr txBox="true"/>
          <p:nvPr/>
        </p:nvSpPr>
        <p:spPr>
          <a:xfrm rot="0">
            <a:off x="11070935" y="3606849"/>
            <a:ext cx="6188365" cy="3054252"/>
          </a:xfrm>
          <a:prstGeom prst="rect">
            <a:avLst/>
          </a:prstGeom>
        </p:spPr>
        <p:txBody>
          <a:bodyPr anchor="t" rtlCol="false" tIns="0" lIns="0" bIns="0" rIns="0">
            <a:spAutoFit/>
          </a:bodyPr>
          <a:lstStyle/>
          <a:p>
            <a:pPr>
              <a:lnSpc>
                <a:spcPts val="4078"/>
              </a:lnSpc>
            </a:pPr>
            <a:r>
              <a:rPr lang="en-US" sz="3161">
                <a:solidFill>
                  <a:srgbClr val="FCFCFC"/>
                </a:solidFill>
                <a:latin typeface="Clear Sans Regular Bold"/>
              </a:rPr>
              <a:t>A blockchain is type of distributed ledger technology (DLT) that has a continuously growing list of records, called blocks, which are linked and secured using cryptography. </a:t>
            </a:r>
          </a:p>
        </p:txBody>
      </p:sp>
      <p:sp>
        <p:nvSpPr>
          <p:cNvPr name="TextBox 5" id="5"/>
          <p:cNvSpPr txBox="true"/>
          <p:nvPr/>
        </p:nvSpPr>
        <p:spPr>
          <a:xfrm rot="0">
            <a:off x="1594448" y="3676644"/>
            <a:ext cx="6303864" cy="3143261"/>
          </a:xfrm>
          <a:prstGeom prst="rect">
            <a:avLst/>
          </a:prstGeom>
        </p:spPr>
        <p:txBody>
          <a:bodyPr anchor="t" rtlCol="false" tIns="0" lIns="0" bIns="0" rIns="0">
            <a:spAutoFit/>
          </a:bodyPr>
          <a:lstStyle/>
          <a:p>
            <a:pPr>
              <a:lnSpc>
                <a:spcPts val="12000"/>
              </a:lnSpc>
            </a:pPr>
            <a:r>
              <a:rPr lang="en-US" sz="12000">
                <a:solidFill>
                  <a:srgbClr val="FCFCFC"/>
                </a:solidFill>
                <a:latin typeface="Pathway Gothic One"/>
              </a:rPr>
              <a:t>WHAT IS A BLOCKCHAIN?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sp>
        <p:nvSpPr>
          <p:cNvPr name="TextBox 3" id="3"/>
          <p:cNvSpPr txBox="true"/>
          <p:nvPr/>
        </p:nvSpPr>
        <p:spPr>
          <a:xfrm rot="0">
            <a:off x="10903467" y="2226945"/>
            <a:ext cx="6355833" cy="5814060"/>
          </a:xfrm>
          <a:prstGeom prst="rect">
            <a:avLst/>
          </a:prstGeom>
        </p:spPr>
        <p:txBody>
          <a:bodyPr anchor="t" rtlCol="false" tIns="0" lIns="0" bIns="0" rIns="0">
            <a:spAutoFit/>
          </a:bodyPr>
          <a:lstStyle/>
          <a:p>
            <a:pPr>
              <a:lnSpc>
                <a:spcPts val="3870"/>
              </a:lnSpc>
            </a:pPr>
            <a:r>
              <a:rPr lang="en-US" sz="3000">
                <a:solidFill>
                  <a:srgbClr val="000000"/>
                </a:solidFill>
                <a:latin typeface="Clear Sans Regular Bold"/>
              </a:rPr>
              <a:t>Blockchain is considered one of the promising solutions because of the following characteristics it posses:</a:t>
            </a:r>
          </a:p>
          <a:p>
            <a:pPr marL="647700" indent="-323850" lvl="1">
              <a:lnSpc>
                <a:spcPts val="3870"/>
              </a:lnSpc>
              <a:buFont typeface="Arial"/>
              <a:buChar char="•"/>
            </a:pPr>
            <a:r>
              <a:rPr lang="en-US" sz="3000">
                <a:solidFill>
                  <a:srgbClr val="000000"/>
                </a:solidFill>
                <a:latin typeface="Clear Sans Regular Bold"/>
              </a:rPr>
              <a:t>Immutable</a:t>
            </a:r>
          </a:p>
          <a:p>
            <a:pPr marL="647700" indent="-323850" lvl="1">
              <a:lnSpc>
                <a:spcPts val="3870"/>
              </a:lnSpc>
              <a:buFont typeface="Arial"/>
              <a:buChar char="•"/>
            </a:pPr>
            <a:r>
              <a:rPr lang="en-US" sz="3000">
                <a:solidFill>
                  <a:srgbClr val="000000"/>
                </a:solidFill>
                <a:latin typeface="Clear Sans Regular Bold"/>
              </a:rPr>
              <a:t>Safer</a:t>
            </a:r>
          </a:p>
          <a:p>
            <a:pPr marL="647700" indent="-323850" lvl="1">
              <a:lnSpc>
                <a:spcPts val="3870"/>
              </a:lnSpc>
              <a:buFont typeface="Arial"/>
              <a:buChar char="•"/>
            </a:pPr>
            <a:r>
              <a:rPr lang="en-US" sz="3000">
                <a:solidFill>
                  <a:srgbClr val="000000"/>
                </a:solidFill>
                <a:latin typeface="Clear Sans Regular Bold"/>
              </a:rPr>
              <a:t>Resilient</a:t>
            </a:r>
          </a:p>
          <a:p>
            <a:pPr marL="647700" indent="-323850" lvl="1">
              <a:lnSpc>
                <a:spcPts val="3870"/>
              </a:lnSpc>
              <a:buFont typeface="Arial"/>
              <a:buChar char="•"/>
            </a:pPr>
            <a:r>
              <a:rPr lang="en-US" sz="3000">
                <a:solidFill>
                  <a:srgbClr val="000000"/>
                </a:solidFill>
                <a:latin typeface="Clear Sans Regular Bold"/>
              </a:rPr>
              <a:t>Cheaper</a:t>
            </a:r>
          </a:p>
          <a:p>
            <a:pPr marL="647700" indent="-323850" lvl="1">
              <a:lnSpc>
                <a:spcPts val="3870"/>
              </a:lnSpc>
              <a:buFont typeface="Arial"/>
              <a:buChar char="•"/>
            </a:pPr>
            <a:r>
              <a:rPr lang="en-US" sz="3000">
                <a:solidFill>
                  <a:srgbClr val="000000"/>
                </a:solidFill>
                <a:latin typeface="Clear Sans Regular Bold"/>
              </a:rPr>
              <a:t>Transperancy and Accountability</a:t>
            </a:r>
          </a:p>
          <a:p>
            <a:pPr marL="647700" indent="-323850" lvl="1">
              <a:lnSpc>
                <a:spcPts val="3870"/>
              </a:lnSpc>
              <a:buFont typeface="Arial"/>
              <a:buChar char="•"/>
            </a:pPr>
            <a:r>
              <a:rPr lang="en-US" sz="3000">
                <a:solidFill>
                  <a:srgbClr val="000000"/>
                </a:solidFill>
                <a:latin typeface="Clear Sans Regular Bold"/>
              </a:rPr>
              <a:t>Control</a:t>
            </a:r>
          </a:p>
          <a:p>
            <a:pPr marL="647700" indent="-323850" lvl="1">
              <a:lnSpc>
                <a:spcPts val="3870"/>
              </a:lnSpc>
              <a:buFont typeface="Arial"/>
              <a:buChar char="•"/>
            </a:pPr>
            <a:r>
              <a:rPr lang="en-US" sz="3000">
                <a:solidFill>
                  <a:srgbClr val="000000"/>
                </a:solidFill>
                <a:latin typeface="Clear Sans Regular Bold"/>
              </a:rPr>
              <a:t>Trustless</a:t>
            </a:r>
          </a:p>
          <a:p>
            <a:pPr marL="647700" indent="-323850" lvl="1">
              <a:lnSpc>
                <a:spcPts val="3870"/>
              </a:lnSpc>
              <a:buFont typeface="Arial"/>
              <a:buChar char="•"/>
            </a:pPr>
            <a:r>
              <a:rPr lang="en-US" sz="3000">
                <a:solidFill>
                  <a:srgbClr val="000000"/>
                </a:solidFill>
                <a:latin typeface="Clear Sans Regular Bold"/>
              </a:rPr>
              <a:t>Smart Contracts</a:t>
            </a:r>
          </a:p>
        </p:txBody>
      </p:sp>
      <p:sp>
        <p:nvSpPr>
          <p:cNvPr name="TextBox 4" id="4"/>
          <p:cNvSpPr txBox="true"/>
          <p:nvPr/>
        </p:nvSpPr>
        <p:spPr>
          <a:xfrm rot="0">
            <a:off x="2381896" y="3676644"/>
            <a:ext cx="6303864" cy="3143261"/>
          </a:xfrm>
          <a:prstGeom prst="rect">
            <a:avLst/>
          </a:prstGeom>
        </p:spPr>
        <p:txBody>
          <a:bodyPr anchor="t" rtlCol="false" tIns="0" lIns="0" bIns="0" rIns="0">
            <a:spAutoFit/>
          </a:bodyPr>
          <a:lstStyle/>
          <a:p>
            <a:pPr>
              <a:lnSpc>
                <a:spcPts val="12000"/>
              </a:lnSpc>
            </a:pPr>
            <a:r>
              <a:rPr lang="en-US" sz="12000">
                <a:solidFill>
                  <a:srgbClr val="000000"/>
                </a:solidFill>
                <a:latin typeface="Pathway Gothic One"/>
              </a:rPr>
              <a:t>WHY BLOCKCHAIN?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022" r="0" b="8022"/>
          <a:stretch>
            <a:fillRect/>
          </a:stretch>
        </p:blipFill>
        <p:spPr>
          <a:xfrm>
            <a:off x="0" y="0"/>
            <a:ext cx="18288000" cy="10287000"/>
          </a:xfrm>
          <a:prstGeom prst="rect">
            <a:avLst/>
          </a:prstGeom>
        </p:spPr>
      </p:pic>
      <p:sp>
        <p:nvSpPr>
          <p:cNvPr name="TextBox 3" id="3"/>
          <p:cNvSpPr txBox="true"/>
          <p:nvPr/>
        </p:nvSpPr>
        <p:spPr>
          <a:xfrm rot="0">
            <a:off x="10577806" y="2955608"/>
            <a:ext cx="5872662" cy="4356735"/>
          </a:xfrm>
          <a:prstGeom prst="rect">
            <a:avLst/>
          </a:prstGeom>
        </p:spPr>
        <p:txBody>
          <a:bodyPr anchor="t" rtlCol="false" tIns="0" lIns="0" bIns="0" rIns="0">
            <a:spAutoFit/>
          </a:bodyPr>
          <a:lstStyle/>
          <a:p>
            <a:pPr>
              <a:lnSpc>
                <a:spcPts val="3870"/>
              </a:lnSpc>
            </a:pPr>
            <a:r>
              <a:rPr lang="en-US" sz="3000">
                <a:solidFill>
                  <a:srgbClr val="ECEFEF"/>
                </a:solidFill>
                <a:latin typeface="Clear Sans Regular Bold"/>
              </a:rPr>
              <a:t>InterPlanetary File System or IPFS for short, is a protocol, hypermedia and file sharing peer-to-peer network for storing and sharing data in a distributed file system. IPFS uses content-addressing to uniquely identify each file in a global namespace connecting IPFS hosts</a:t>
            </a:r>
          </a:p>
        </p:txBody>
      </p:sp>
      <p:sp>
        <p:nvSpPr>
          <p:cNvPr name="TextBox 4" id="4"/>
          <p:cNvSpPr txBox="true"/>
          <p:nvPr/>
        </p:nvSpPr>
        <p:spPr>
          <a:xfrm rot="0">
            <a:off x="1391396" y="4425310"/>
            <a:ext cx="6741718" cy="1655455"/>
          </a:xfrm>
          <a:prstGeom prst="rect">
            <a:avLst/>
          </a:prstGeom>
        </p:spPr>
        <p:txBody>
          <a:bodyPr anchor="t" rtlCol="false" tIns="0" lIns="0" bIns="0" rIns="0">
            <a:spAutoFit/>
          </a:bodyPr>
          <a:lstStyle/>
          <a:p>
            <a:pPr>
              <a:lnSpc>
                <a:spcPts val="12300"/>
              </a:lnSpc>
            </a:pPr>
            <a:r>
              <a:rPr lang="en-US" sz="12300">
                <a:solidFill>
                  <a:srgbClr val="ECEFEF"/>
                </a:solidFill>
                <a:latin typeface="Pathway Gothic One"/>
              </a:rPr>
              <a:t>WHAT IS IPFS?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022" r="0" b="8022"/>
          <a:stretch>
            <a:fillRect/>
          </a:stretch>
        </p:blipFill>
        <p:spPr>
          <a:xfrm>
            <a:off x="0" y="0"/>
            <a:ext cx="18288000" cy="10287000"/>
          </a:xfrm>
          <a:prstGeom prst="rect">
            <a:avLst/>
          </a:prstGeom>
        </p:spPr>
      </p:pic>
      <p:sp>
        <p:nvSpPr>
          <p:cNvPr name="TextBox 3" id="3"/>
          <p:cNvSpPr txBox="true"/>
          <p:nvPr/>
        </p:nvSpPr>
        <p:spPr>
          <a:xfrm rot="0">
            <a:off x="1269832" y="2152644"/>
            <a:ext cx="7874168" cy="6191261"/>
          </a:xfrm>
          <a:prstGeom prst="rect">
            <a:avLst/>
          </a:prstGeom>
        </p:spPr>
        <p:txBody>
          <a:bodyPr anchor="t" rtlCol="false" tIns="0" lIns="0" bIns="0" rIns="0">
            <a:spAutoFit/>
          </a:bodyPr>
          <a:lstStyle/>
          <a:p>
            <a:pPr algn="ctr">
              <a:lnSpc>
                <a:spcPts val="12000"/>
              </a:lnSpc>
            </a:pPr>
            <a:r>
              <a:rPr lang="en-US" sz="12000">
                <a:solidFill>
                  <a:srgbClr val="000000"/>
                </a:solidFill>
                <a:latin typeface="Pathway Gothic One"/>
              </a:rPr>
              <a:t>HOW ARE WE TRYING TO TACKLE THE PROBLEM?</a:t>
            </a:r>
          </a:p>
        </p:txBody>
      </p:sp>
      <p:sp>
        <p:nvSpPr>
          <p:cNvPr name="TextBox 4" id="4"/>
          <p:cNvSpPr txBox="true"/>
          <p:nvPr/>
        </p:nvSpPr>
        <p:spPr>
          <a:xfrm rot="0">
            <a:off x="10577806" y="1498282"/>
            <a:ext cx="5872662" cy="7271385"/>
          </a:xfrm>
          <a:prstGeom prst="rect">
            <a:avLst/>
          </a:prstGeom>
        </p:spPr>
        <p:txBody>
          <a:bodyPr anchor="t" rtlCol="false" tIns="0" lIns="0" bIns="0" rIns="0">
            <a:spAutoFit/>
          </a:bodyPr>
          <a:lstStyle/>
          <a:p>
            <a:pPr>
              <a:lnSpc>
                <a:spcPts val="3870"/>
              </a:lnSpc>
            </a:pPr>
            <a:r>
              <a:rPr lang="en-US" sz="3000">
                <a:solidFill>
                  <a:srgbClr val="000000"/>
                </a:solidFill>
                <a:latin typeface="Clear Sans Regular Bold"/>
              </a:rPr>
              <a:t>We are trying to combine the above mentioned technologies to revolutionize the way we store geospatial data. With the help of blockchain and IPFS we can store the geospatial data in a blockchain network which will provide all the benefits that blockchain provides, though the retrieval and storage of data will be slower that conventional mass storage but as this is more for archival of data rather than regular use this is a possible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DAFSfOCCxGk</dc:identifier>
  <dcterms:modified xsi:type="dcterms:W3CDTF">2011-08-01T06:04:30Z</dcterms:modified>
  <cp:revision>1</cp:revision>
  <dc:title>STORAGE AND ORGANIZATION OF LARGE GEOSPATIAL DATASETS ON A DISTRIBUTED BLOCKCHAIN</dc:title>
</cp:coreProperties>
</file>